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79" r:id="rId5"/>
    <p:sldId id="257" r:id="rId6"/>
    <p:sldId id="258" r:id="rId7"/>
    <p:sldId id="259" r:id="rId8"/>
    <p:sldId id="260" r:id="rId9"/>
    <p:sldId id="261" r:id="rId10"/>
    <p:sldId id="374" r:id="rId11"/>
    <p:sldId id="375" r:id="rId12"/>
    <p:sldId id="376" r:id="rId13"/>
    <p:sldId id="377" r:id="rId14"/>
    <p:sldId id="378" r:id="rId15"/>
    <p:sldId id="263" r:id="rId16"/>
    <p:sldId id="300" r:id="rId17"/>
    <p:sldId id="301" r:id="rId18"/>
    <p:sldId id="302" r:id="rId19"/>
    <p:sldId id="303" r:id="rId20"/>
    <p:sldId id="305" r:id="rId21"/>
    <p:sldId id="304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2" r:id="rId48"/>
    <p:sldId id="331" r:id="rId49"/>
    <p:sldId id="333" r:id="rId50"/>
    <p:sldId id="335" r:id="rId51"/>
    <p:sldId id="334" r:id="rId52"/>
    <p:sldId id="336" r:id="rId53"/>
    <p:sldId id="337" r:id="rId54"/>
    <p:sldId id="338" r:id="rId55"/>
    <p:sldId id="339" r:id="rId56"/>
    <p:sldId id="340" r:id="rId57"/>
    <p:sldId id="341" r:id="rId58"/>
    <p:sldId id="343" r:id="rId59"/>
    <p:sldId id="345" r:id="rId60"/>
    <p:sldId id="346" r:id="rId61"/>
    <p:sldId id="347" r:id="rId62"/>
    <p:sldId id="344" r:id="rId63"/>
    <p:sldId id="348" r:id="rId64"/>
    <p:sldId id="342" r:id="rId65"/>
    <p:sldId id="349" r:id="rId66"/>
    <p:sldId id="350" r:id="rId67"/>
    <p:sldId id="351" r:id="rId68"/>
    <p:sldId id="352" r:id="rId69"/>
    <p:sldId id="353" r:id="rId70"/>
    <p:sldId id="355" r:id="rId71"/>
    <p:sldId id="354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4" r:id="rId80"/>
    <p:sldId id="365" r:id="rId81"/>
    <p:sldId id="363" r:id="rId82"/>
    <p:sldId id="366" r:id="rId83"/>
    <p:sldId id="368" r:id="rId84"/>
    <p:sldId id="367" r:id="rId85"/>
    <p:sldId id="369" r:id="rId86"/>
    <p:sldId id="370" r:id="rId87"/>
    <p:sldId id="371" r:id="rId88"/>
    <p:sldId id="372" r:id="rId89"/>
    <p:sldId id="380" r:id="rId90"/>
    <p:sldId id="381" r:id="rId91"/>
    <p:sldId id="382" r:id="rId92"/>
    <p:sldId id="373" r:id="rId93"/>
    <p:sldId id="296" r:id="rId94"/>
    <p:sldId id="298" r:id="rId95"/>
    <p:sldId id="299" r:id="rId9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EBF2-0CC9-4CAC-88A1-FB5D0F00B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16048-3121-4065-8F90-171BC5C2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DDE5F-4B17-4889-87CA-736C1E03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2477-59D3-412F-A39B-D33B6B6B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0E3BE-2577-490C-9B17-4B570C2F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95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72FD-5103-4625-854A-A1D3EE53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EA92F-652D-47D4-AC6F-CC66F476D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4AF7A-A377-45FA-81EB-921A5809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E810B-88A6-4610-A9FB-710E379F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C3245-07C4-49A7-9D70-9C682C974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77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FE5CFA-F97E-4111-A41C-F72E98D5B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BC4FF-57DD-4161-9EF8-B964EDA93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669F3-2451-49DA-8C64-5E11181B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B988D-4A43-44BC-8FCD-3D3D75D1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683EE-39DE-4D1B-8EE7-DDE655CA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07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155-8F9C-49A7-8892-056888E8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84E6-0F56-4A68-B17B-EF3418AD9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0F0CD-63C1-4C0A-B841-F8960BB0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3B7FB-15F0-45DE-8AFA-6226F6DF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FC764-3DB0-4461-B936-7EDD8195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06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D45B-3B82-4292-B4EF-2EE2AC49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D1552-2559-4B4C-A682-D0B55A943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DB9AA-0F83-4ABE-980E-B2137712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C6340-77D7-446D-8CEE-CCDCD9CD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4A29-E5BC-41FB-AF34-F762A211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26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2A4C-8E36-4BCC-AFFA-995530E2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196B-D4F6-475E-BC51-F92437B0A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ED0D3-4839-4F06-A96E-F843725E2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7463A-8606-42C4-AFEA-6913E8D7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2D106-F771-4A9E-B4BA-2ED1D985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24023-BBEB-418C-A219-92412420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06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A9C9-9AB3-4BE7-8E79-E4C37B9B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96664-6A70-42D0-9296-8F2211AE4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1C532-64EE-4955-A5C2-2A12E514B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D072E-9838-4AAB-B04A-BA5DE38B4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9DD6F5-0CD0-406A-9C40-060345CC4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869F2-0F0A-4108-8691-B2B0F52D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CECA9F-5095-4140-9770-7F1CB418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F84B3-E2BD-4C58-ADE7-498687F4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69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0D7F-8BAF-4A7B-B5A6-8EED88A6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ACE3E-8E57-4AE7-B402-FC5A8CD8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CFD41-64BF-48BE-A2C7-1166B16DB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67A7-28B1-446F-9C85-B8E50A91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33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4629F-B6AC-4E35-9FF6-8E14C55C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27D9B-BDAB-4DAB-AE45-E6E5D20D5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2B795-9A38-45C6-A61E-9A627A5A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39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390E9-A5D1-4083-871E-FC876C90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BC79-BC58-4E01-9114-554E096A3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7A7B7-C401-496F-B616-647E2BF85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943F7-43F5-4711-B905-ED66B98C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6195F-7759-428F-BDC4-153607660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6CB8D-E362-4995-AF51-2C4AA10D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22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F0D9-F847-4B12-B459-23F85B70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8FA913-B4BA-45F5-9D80-AD16DCD77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FFFF-54DF-4C23-B55C-8EE71DEB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6945A-B3E5-49C5-89B2-7B3AB4094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E8DE0-00FC-4105-A67D-C3309F80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EF110-CDE3-4E1E-A6E6-416FABBD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827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5BE0C-5856-4A3A-8652-187BD643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BD9FF-BD22-4FC4-B966-50A53FB0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79398-18F7-48D4-AA94-7146705EE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6A8B9-896F-4B4D-856B-2140E4B483EC}" type="datetimeFigureOut">
              <a:rPr lang="de-DE" smtClean="0"/>
              <a:t>29.05.2023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C49C2-56DE-46DB-8722-75AD1D732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DAB5-4E6F-4B90-8D3D-59B791489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3199E-114F-4B22-81BE-17424800117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akka.io/docs/alpakka-kafka/current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io.dev/version-1.x/datatypes/stream/zstream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187703-B19E-47BC-8C1A-F46747548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5D512B-E08A-410B-BAEE-96C029D1FFA6}"/>
              </a:ext>
            </a:extLst>
          </p:cNvPr>
          <p:cNvSpPr txBox="1"/>
          <p:nvPr/>
        </p:nvSpPr>
        <p:spPr>
          <a:xfrm>
            <a:off x="1166070" y="2338475"/>
            <a:ext cx="91737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i="0" u="none" strike="noStrike" baseline="0" dirty="0" err="1">
                <a:solidFill>
                  <a:srgbClr val="FFFFFF"/>
                </a:solidFill>
                <a:latin typeface="Roboto-Bold"/>
              </a:rPr>
              <a:t>Akka</a:t>
            </a:r>
            <a:r>
              <a:rPr lang="de-DE" sz="4400" b="1" i="0" u="none" strike="noStrike" baseline="0" dirty="0">
                <a:solidFill>
                  <a:srgbClr val="FFFFFF"/>
                </a:solidFill>
                <a:latin typeface="Roboto-Bold"/>
              </a:rPr>
              <a:t> Streams. </a:t>
            </a:r>
          </a:p>
          <a:p>
            <a:pPr algn="ctr"/>
            <a:r>
              <a:rPr lang="de-DE" sz="4400" b="1" i="0" u="none" strike="noStrike" baseline="0" dirty="0" err="1">
                <a:solidFill>
                  <a:srgbClr val="FFFFFF"/>
                </a:solidFill>
                <a:latin typeface="Roboto-Bold"/>
              </a:rPr>
              <a:t>Alpakka</a:t>
            </a:r>
            <a:r>
              <a:rPr lang="de-DE" sz="4400" b="1" i="0" u="none" strike="noStrike" baseline="0" dirty="0">
                <a:solidFill>
                  <a:srgbClr val="FFFFFF"/>
                </a:solidFill>
                <a:latin typeface="Roboto-Bold"/>
              </a:rPr>
              <a:t> Kafka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525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Из чего состоит актор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0C0AF-A06E-1911-804C-587978EF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837"/>
            <a:ext cx="1045038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0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Из чего состоит актор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60372-6932-7D22-DAB1-7D2AA9586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9" y="1469990"/>
            <a:ext cx="1033606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5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Крупная логистическая компания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5DCAD-88C6-3CEF-478A-C76A50A0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" y="1213167"/>
            <a:ext cx="105632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B0C0E-D836-8FD9-CE44-2098668F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2" y="1322117"/>
            <a:ext cx="5543550" cy="52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5F172-B347-1561-3BF0-1913253C9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3832"/>
            <a:ext cx="73056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4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90A90-8378-19C3-3505-4F9F0137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" y="1265555"/>
            <a:ext cx="106108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7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2C580-24E7-FEAC-4AEF-07C96842F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1" y="1235710"/>
            <a:ext cx="105441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Как данные попадут в целевые приложения?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91483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A4F9F-8F1E-0C96-04BD-5773974DF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3" y="1272418"/>
            <a:ext cx="105060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5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D1A61-A122-EB1A-0F9B-1B20E704D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6" y="1234757"/>
            <a:ext cx="106299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A20AF9-71A6-46E9-A727-5ADFB7247E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72E1F6-D152-46B9-A71A-A40EB0DEBDAA}"/>
              </a:ext>
            </a:extLst>
          </p:cNvPr>
          <p:cNvSpPr/>
          <p:nvPr/>
        </p:nvSpPr>
        <p:spPr>
          <a:xfrm>
            <a:off x="550735" y="274701"/>
            <a:ext cx="7926705" cy="7124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Проверить,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идет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ли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запись!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DC907D-AF3B-472E-9BF6-44C2CDC171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43960" y="2030476"/>
            <a:ext cx="3972560" cy="39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6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Сегодня познакомимся с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15B2D-1912-AC63-4C37-4541B78C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0" y="1303331"/>
            <a:ext cx="10029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9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Не будет про след ИНСТРУМЕНТЫ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393E0-9B39-CF3B-BE48-C3DB911AC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536"/>
            <a:ext cx="98488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8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Reactive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Streams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3B694-D0B6-6964-2420-A976AA634EE2}"/>
              </a:ext>
            </a:extLst>
          </p:cNvPr>
          <p:cNvSpPr txBox="1"/>
          <p:nvPr/>
        </p:nvSpPr>
        <p:spPr>
          <a:xfrm>
            <a:off x="325436" y="1371600"/>
            <a:ext cx="79041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https://www.reactive-streams.org/ </a:t>
            </a:r>
            <a:endParaRPr lang="en-US" dirty="0"/>
          </a:p>
          <a:p>
            <a:endParaRPr lang="en-US" dirty="0"/>
          </a:p>
          <a:p>
            <a:r>
              <a:rPr lang="ru-RU" dirty="0"/>
              <a:t>Основное: </a:t>
            </a:r>
            <a:endParaRPr lang="en-US" dirty="0"/>
          </a:p>
          <a:p>
            <a:r>
              <a:rPr lang="ru-RU" dirty="0"/>
              <a:t>Издатель – асинхронно создает и отправляет в поток элементы </a:t>
            </a:r>
            <a:endParaRPr lang="en-US" dirty="0"/>
          </a:p>
          <a:p>
            <a:r>
              <a:rPr lang="ru-RU" dirty="0"/>
              <a:t>Подписчик – получает элементы </a:t>
            </a:r>
            <a:endParaRPr lang="en-US" dirty="0"/>
          </a:p>
          <a:p>
            <a:r>
              <a:rPr lang="ru-RU" dirty="0"/>
              <a:t>Обработчик – трансформирует элементы </a:t>
            </a:r>
            <a:endParaRPr lang="en-US" dirty="0"/>
          </a:p>
          <a:p>
            <a:r>
              <a:rPr lang="ru-RU" dirty="0" err="1"/>
              <a:t>BackPressure</a:t>
            </a:r>
            <a:r>
              <a:rPr lang="ru-RU" dirty="0"/>
              <a:t> – подписчик не успевает считывать элементы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532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Reactive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Streams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0C9E7-8263-78A9-BF27-0871CF7C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" y="1282061"/>
            <a:ext cx="100869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8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8AA5D-9810-E1CC-0600-D36E07E3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1" y="1274907"/>
            <a:ext cx="46958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6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66AF0-B27E-2617-B673-D50704BB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" y="1266737"/>
            <a:ext cx="10648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4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2E854-DA52-F614-690E-00AB1814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249"/>
            <a:ext cx="106870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3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0E874-7AEA-2FBE-B458-B4A4C6B5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" y="1304925"/>
            <a:ext cx="106108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9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ACB81-CA91-1D73-CE54-2725E03D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4" y="1238250"/>
            <a:ext cx="105251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42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F5E00-B055-C18E-0995-486CCC020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220149"/>
            <a:ext cx="106203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1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187703-B19E-47BC-8C1A-F46747548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5D512B-E08A-410B-BAEE-96C029D1FFA6}"/>
              </a:ext>
            </a:extLst>
          </p:cNvPr>
          <p:cNvSpPr txBox="1"/>
          <p:nvPr/>
        </p:nvSpPr>
        <p:spPr>
          <a:xfrm>
            <a:off x="1166070" y="2338475"/>
            <a:ext cx="917371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b="1" i="0" u="none" strike="noStrike" baseline="0" dirty="0">
                <a:solidFill>
                  <a:srgbClr val="FFFFFF"/>
                </a:solidFill>
                <a:latin typeface="Roboto-Bold"/>
              </a:rPr>
              <a:t>Меня хорошо видно &amp;&amp; слышно?</a:t>
            </a:r>
          </a:p>
          <a:p>
            <a:pPr algn="ctr"/>
            <a:r>
              <a:rPr lang="ru-RU" sz="1800" b="0" i="0" u="none" strike="noStrike" baseline="0" dirty="0">
                <a:solidFill>
                  <a:srgbClr val="FFFFFF"/>
                </a:solidFill>
                <a:latin typeface="Roboto-Regular"/>
              </a:rPr>
              <a:t>Ставьте </a:t>
            </a:r>
            <a:r>
              <a:rPr lang="ru-RU" sz="2400" b="0" i="0" u="none" strike="noStrike" baseline="0" dirty="0">
                <a:solidFill>
                  <a:srgbClr val="FFFFFF"/>
                </a:solidFill>
                <a:latin typeface="Roboto-Regular"/>
              </a:rPr>
              <a:t>+</a:t>
            </a:r>
            <a:r>
              <a:rPr lang="ru-RU" sz="1800" b="0" i="0" u="none" strike="noStrike" baseline="0" dirty="0">
                <a:solidFill>
                  <a:srgbClr val="FFFFFF"/>
                </a:solidFill>
                <a:latin typeface="Roboto-Regular"/>
              </a:rPr>
              <a:t>, если все хорошо</a:t>
            </a:r>
          </a:p>
          <a:p>
            <a:pPr algn="ctr"/>
            <a:r>
              <a:rPr lang="ru-RU" sz="1800" b="0" i="0" u="none" strike="noStrike" baseline="0" dirty="0">
                <a:solidFill>
                  <a:srgbClr val="FFFFFF"/>
                </a:solidFill>
                <a:latin typeface="Roboto-Regular"/>
              </a:rPr>
              <a:t>Напишите в чат, если есть проблемы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9901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E4C84-FC5D-7FF2-065E-079A1501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3" y="1267873"/>
            <a:ext cx="103727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2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4EB0-C12A-E6AE-0B5A-7E686383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777"/>
            <a:ext cx="104965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8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Streams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это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E7333-C24B-9FD2-FAB3-7A4A5FF8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" y="1262368"/>
            <a:ext cx="106013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0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02363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Минимальный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2C077-3F2F-E386-1846-AAA84FFA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099"/>
            <a:ext cx="7410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48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Для запуска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пайплайна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нужен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27E20-3006-923D-C237-23DF9E72F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6" y="1253980"/>
            <a:ext cx="106108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Для запуска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пайплайна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Streams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нужен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3BBED-FF9F-D387-507D-18DC6E6F6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6" y="1371600"/>
            <a:ext cx="105918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1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Реализация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пайплайна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в кодовой базе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EE9F9-D26B-F688-1991-C8F15028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935"/>
            <a:ext cx="106870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82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13857-65B2-7160-3EAD-2C0C2201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8" y="1241742"/>
            <a:ext cx="106489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84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82820-E6C4-8529-A8DE-3EE72492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" y="1241742"/>
            <a:ext cx="106489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9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974AB-3258-B36B-462F-FA1AF784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306195"/>
            <a:ext cx="106203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Обработка потоков данных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871357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26D98-DCAA-2DC7-D6E7-8B466D11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6" y="1294130"/>
            <a:ext cx="10610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0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81667-209D-2659-2FB4-55C5407A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" y="1246505"/>
            <a:ext cx="10563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3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29448-C039-F7CB-CD82-43923252D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" y="1239199"/>
            <a:ext cx="105632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13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en-US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8D10A-C092-7FAA-8B25-DEE804CE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9" y="1305874"/>
            <a:ext cx="100203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u="none" strike="noStrike" baseline="0" dirty="0">
                <a:solidFill>
                  <a:srgbClr val="FFFFFF"/>
                </a:solidFill>
                <a:latin typeface="Roboto-Bold"/>
              </a:rPr>
              <a:t>Live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113471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Более тяжелые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9C6C8-AF03-FB14-397D-389F71D3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9" y="1252013"/>
            <a:ext cx="88773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8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Более тяжелые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3928A-B855-27C4-5C13-C58F5176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0" y="1226366"/>
            <a:ext cx="9772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53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u="none" strike="noStrike" baseline="0" dirty="0">
                <a:solidFill>
                  <a:srgbClr val="FFFFFF"/>
                </a:solidFill>
                <a:latin typeface="Roboto-Bold"/>
              </a:rPr>
              <a:t>Live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70371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Более тяжелые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DC39E-6351-BD75-24D9-F4E638BF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4" y="1263110"/>
            <a:ext cx="84296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53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D524-4AB6-6F82-AC74-FCEAFCF8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5386"/>
            <a:ext cx="103155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3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3015234" y="3066026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Библиотека коллекций</a:t>
            </a:r>
            <a:endParaRPr lang="de-D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" y="-122174"/>
            <a:ext cx="121913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9421C-41BB-4B92-A72F-014F068EE84E}"/>
              </a:ext>
            </a:extLst>
          </p:cNvPr>
          <p:cNvSpPr/>
          <p:nvPr/>
        </p:nvSpPr>
        <p:spPr>
          <a:xfrm>
            <a:off x="334772" y="283845"/>
            <a:ext cx="4445000" cy="7124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Преподаватель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5D0C83-645D-4722-826B-5916645C03F6}"/>
              </a:ext>
            </a:extLst>
          </p:cNvPr>
          <p:cNvSpPr/>
          <p:nvPr/>
        </p:nvSpPr>
        <p:spPr>
          <a:xfrm>
            <a:off x="2557272" y="1819398"/>
            <a:ext cx="2119630" cy="42354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b="1" dirty="0">
                <a:solidFill>
                  <a:srgbClr val="40CDD0"/>
                </a:solidFill>
                <a:effectLst/>
                <a:latin typeface="Comic Sans MS" panose="030F0702030302020204" pitchFamily="66" charset="0"/>
                <a:ea typeface="Comic Sans MS" panose="030F0702030302020204" pitchFamily="66" charset="0"/>
                <a:cs typeface="Comic Sans MS" panose="030F0702030302020204" pitchFamily="66" charset="0"/>
              </a:rPr>
              <a:t>Шилин Валентин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79E631-DA05-459C-AC36-3E1F2A1B52F6}"/>
              </a:ext>
            </a:extLst>
          </p:cNvPr>
          <p:cNvSpPr/>
          <p:nvPr/>
        </p:nvSpPr>
        <p:spPr>
          <a:xfrm>
            <a:off x="2557272" y="2230939"/>
            <a:ext cx="8152765" cy="42354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Старший программист/аналитик данных </a:t>
            </a:r>
            <a:r>
              <a:rPr lang="de-DE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Deutsche Telekom IT GmbH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728F0C-15C2-497C-92C9-E285AB28F758}"/>
              </a:ext>
            </a:extLst>
          </p:cNvPr>
          <p:cNvSpPr/>
          <p:nvPr/>
        </p:nvSpPr>
        <p:spPr>
          <a:xfrm>
            <a:off x="2557272" y="2674527"/>
            <a:ext cx="7590790" cy="42354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Выпускник СПбГУ П</a:t>
            </a:r>
            <a:r>
              <a:rPr lang="de-DE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M</a:t>
            </a: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-ПУ по специальности "Прикладная математика и физика".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9D5C9A-D7A2-4420-AE66-187617052FAD}"/>
              </a:ext>
            </a:extLst>
          </p:cNvPr>
          <p:cNvSpPr/>
          <p:nvPr/>
        </p:nvSpPr>
        <p:spPr>
          <a:xfrm>
            <a:off x="2557272" y="3465641"/>
            <a:ext cx="8686165" cy="6997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Профессиональный опыт: 15 лет программирования на С++, 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С</a:t>
            </a:r>
            <a:r>
              <a:rPr lang="en-US" sz="180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#, JavaScript, Python, Scala, Java.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875A2-EEC2-40CF-A8E4-A2EDD1535C5B}"/>
              </a:ext>
            </a:extLst>
          </p:cNvPr>
          <p:cNvSpPr/>
          <p:nvPr/>
        </p:nvSpPr>
        <p:spPr>
          <a:xfrm>
            <a:off x="2557272" y="4253916"/>
            <a:ext cx="7933690" cy="66230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Эксперт в обработке больших данных с помощью </a:t>
            </a:r>
            <a:r>
              <a:rPr lang="en-US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Scala/Spark </a:t>
            </a:r>
            <a:r>
              <a:rPr lang="de-DE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и</a:t>
            </a:r>
            <a:r>
              <a:rPr lang="en-US" sz="1800" dirty="0">
                <a:solidFill>
                  <a:srgbClr val="232323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rPr>
              <a:t> Hadoop Cloudera.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F6E424A-3025-BFE4-3316-3F0BD4637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584" y="2189426"/>
            <a:ext cx="2258269" cy="16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37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474A1-C74C-C76E-62DC-6988BFD1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3" y="1251267"/>
            <a:ext cx="103441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4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85ABA-0159-E1EE-7B6B-0B03A91D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797"/>
            <a:ext cx="9382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6D26C-EE1D-2806-329B-27000552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" y="1231826"/>
            <a:ext cx="9810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60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F339B-2FE7-8D64-FC5B-32E19FE0E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" y="1245895"/>
            <a:ext cx="98393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72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Порядок обработки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0C3B0-7477-BF28-AC6B-DD448CB5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1" y="1250658"/>
            <a:ext cx="9172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35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704842" y="2822745"/>
            <a:ext cx="6158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 err="1">
                <a:solidFill>
                  <a:srgbClr val="FFFFFF"/>
                </a:solidFill>
                <a:latin typeface="Roboto-Bold"/>
              </a:rPr>
              <a:t>Аkka</a:t>
            </a:r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 Stream работает в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асинхронном режиме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36349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62897" y="2459504"/>
            <a:ext cx="6158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 err="1">
                <a:solidFill>
                  <a:srgbClr val="FFFFFF"/>
                </a:solidFill>
                <a:latin typeface="Roboto-Bold"/>
              </a:rPr>
              <a:t>Аkka</a:t>
            </a:r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 Stream гарантирует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порядок обработки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006452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54508" y="2014888"/>
            <a:ext cx="61584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Пропускная способность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получателя ниже чем у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источника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250368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Пайплайн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Akka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состоит из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18C7E-460A-03F4-C881-AF1C3D06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281"/>
            <a:ext cx="102203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8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Sink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отправляет сигнальное сообщение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AF2C1-DB29-0909-5B11-74E306F2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2" y="1288889"/>
            <a:ext cx="98964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3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1F29D9-5AE9-40D1-8DC8-567A5FE7A804}"/>
              </a:ext>
            </a:extLst>
          </p:cNvPr>
          <p:cNvSpPr/>
          <p:nvPr/>
        </p:nvSpPr>
        <p:spPr>
          <a:xfrm>
            <a:off x="334645" y="292989"/>
            <a:ext cx="5304790" cy="7124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Правила</a:t>
            </a:r>
            <a:r>
              <a:rPr lang="de-DE" sz="3600" b="1" spc="85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36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вебинара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2FC40D-EA51-43C6-9119-179F7DE7BD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9272" y="1859153"/>
            <a:ext cx="800735" cy="7988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15B4DD-161C-44F4-B6E3-A532F2D639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9272" y="2944560"/>
            <a:ext cx="798830" cy="7988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EB6F6C-CA1B-43F8-8D6B-41A40EC2FF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9272" y="4075304"/>
            <a:ext cx="798830" cy="7988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423773-B7A5-4CE8-8D8E-C2AC277E7E3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9272" y="5206048"/>
            <a:ext cx="798830" cy="7988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3B08AD2-41CB-487D-8936-FF4F878AD1DB}"/>
              </a:ext>
            </a:extLst>
          </p:cNvPr>
          <p:cNvSpPr/>
          <p:nvPr/>
        </p:nvSpPr>
        <p:spPr>
          <a:xfrm>
            <a:off x="2425192" y="2105406"/>
            <a:ext cx="3373120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Активно</a:t>
            </a:r>
            <a:r>
              <a:rPr lang="de-DE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участвуем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9F7FC-FD45-4F2C-8C0C-A6BE4A4AEAE0}"/>
              </a:ext>
            </a:extLst>
          </p:cNvPr>
          <p:cNvSpPr/>
          <p:nvPr/>
        </p:nvSpPr>
        <p:spPr>
          <a:xfrm>
            <a:off x="2425192" y="3110865"/>
            <a:ext cx="5936615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Задаем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вопрос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чат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или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голосом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287D1B-2637-4CC0-8A01-697430E3877B}"/>
              </a:ext>
            </a:extLst>
          </p:cNvPr>
          <p:cNvSpPr/>
          <p:nvPr/>
        </p:nvSpPr>
        <p:spPr>
          <a:xfrm>
            <a:off x="2425192" y="4241738"/>
            <a:ext cx="9761220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Off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topic</a:t>
            </a:r>
            <a:r>
              <a:rPr lang="de-DE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обсуждаем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Slack</a:t>
            </a:r>
            <a:r>
              <a:rPr lang="de-DE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#канал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группы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или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</a:t>
            </a:r>
            <a:r>
              <a:rPr lang="de-DE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general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9FA747-7FEF-4B8C-B180-9A7D5D990AB7}"/>
              </a:ext>
            </a:extLst>
          </p:cNvPr>
          <p:cNvSpPr/>
          <p:nvPr/>
        </p:nvSpPr>
        <p:spPr>
          <a:xfrm>
            <a:off x="2425192" y="5372611"/>
            <a:ext cx="7899400" cy="4349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Вопросы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вижу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чате,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могу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ответить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не</a:t>
            </a:r>
            <a:r>
              <a:rPr lang="ru-RU" sz="2200" spc="45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сразу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1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Flow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отправляет сигнальное сообщение Source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0675D-748D-7CF3-D598-D32C24FF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7" y="1371600"/>
            <a:ext cx="100774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9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Source не читает быстрее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Sink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5F222-009B-38B2-8963-459FB63D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7" y="1257213"/>
            <a:ext cx="102679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61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26B46-C75A-8BD8-4782-7C9AEB32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273810"/>
            <a:ext cx="106203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5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0926F-E5B5-547A-C8AB-EA879F96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6" y="1251267"/>
            <a:ext cx="106775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73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12D3D-4498-6C0D-435E-571A4AF57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1" y="1286824"/>
            <a:ext cx="106203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22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7327B-BB52-2927-C1D6-817F18D5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19" y="1238250"/>
            <a:ext cx="106299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26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0C6DC-F92D-86B2-FC04-AF9A141AD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" y="1253486"/>
            <a:ext cx="97059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326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54508" y="2837009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Что тут не так? 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5846583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500" b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A31DE-FBA4-9C5A-542E-F35AF48CB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6" y="1388110"/>
            <a:ext cx="93345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631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Все будет в одном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акторе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00000-1ED5-50D0-8815-A0214910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" y="1294284"/>
            <a:ext cx="85248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3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Остановка акторов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84C49-D51F-5A2C-EC98-2A38C7317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" y="1371600"/>
            <a:ext cx="10212225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22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Все будет в одном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акторе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583C0-BE3F-6F67-616A-450D8DD0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0" y="1229674"/>
            <a:ext cx="78200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9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Все будет в одном </a:t>
            </a:r>
            <a:r>
              <a:rPr lang="ru-RU" sz="45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акторе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7AEC7-3FAF-075F-C6AF-977D3FE6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" y="1267774"/>
            <a:ext cx="88106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68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Действия компонента при отставании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1B736-E71F-53C2-5507-F1C31DEE0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1" y="1371600"/>
            <a:ext cx="95440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9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Стратегии при переполнении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35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Действия компонента при отставании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273F1-B650-0BB5-98DB-25F101F1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3" y="1371600"/>
            <a:ext cx="9677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88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595785" y="2384003"/>
            <a:ext cx="6158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Реакция компонента при</a:t>
            </a:r>
          </a:p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отставании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4047904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587396" y="2862176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Политики буферизации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010310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12563" y="2358836"/>
            <a:ext cx="61584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i="0" u="none" strike="noStrike" baseline="0" dirty="0">
                <a:solidFill>
                  <a:srgbClr val="FFFFFF"/>
                </a:solidFill>
                <a:latin typeface="Roboto-Bold"/>
              </a:rPr>
              <a:t>Неконтролируемый размер файлов на выходе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7015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AAC07-0591-DE73-18E8-75FBE0789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285"/>
            <a:ext cx="105918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300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Потоковая Обработка данных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DFE62-AAA1-594C-1B31-3716EB80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1" y="1333500"/>
            <a:ext cx="106013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6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Остановка акторов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40771-F69E-752A-815F-A9D6C7CB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935"/>
            <a:ext cx="9459645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9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04174" y="2845398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u="none" strike="noStrike" baseline="0" dirty="0">
                <a:solidFill>
                  <a:srgbClr val="FFFFFF"/>
                </a:solidFill>
                <a:latin typeface="Roboto-Bold"/>
              </a:rPr>
              <a:t>Graph DSL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581944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 DSL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53D40-E7D1-410B-F171-4A385F68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687"/>
            <a:ext cx="105822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105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 c </a:t>
            </a: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двумя выходами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2C8C3-EF95-A7DB-2052-AA39E149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4" y="1371600"/>
            <a:ext cx="101346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58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Сбалансированный </a:t>
            </a:r>
            <a:r>
              <a:rPr lang="de-DE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Graph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9CE0B-3ABF-FBD2-65E1-421B4318F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5" y="1371600"/>
            <a:ext cx="100679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812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Проблемы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68809-253A-23D1-48BA-3E809CD5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1690687"/>
            <a:ext cx="10239375" cy="3476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2643F-62C5-BAAA-B3FD-63B899D7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3" y="1237681"/>
            <a:ext cx="10239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936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Решаются с помощью продвинутых фичей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21DE7-C3D8-09F4-B4AE-7248EA73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1173"/>
            <a:ext cx="9334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07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04174" y="2845398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u="none" strike="noStrike" baseline="0" dirty="0" err="1">
                <a:solidFill>
                  <a:srgbClr val="FFFFFF"/>
                </a:solidFill>
                <a:latin typeface="Roboto-Bold"/>
              </a:rPr>
              <a:t>Alpakka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7434448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EB2865-49CC-9AB5-E124-0A5890048877}"/>
              </a:ext>
            </a:extLst>
          </p:cNvPr>
          <p:cNvSpPr txBox="1"/>
          <p:nvPr/>
        </p:nvSpPr>
        <p:spPr>
          <a:xfrm>
            <a:off x="325436" y="1371600"/>
            <a:ext cx="112010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Проект</a:t>
            </a:r>
            <a:r>
              <a:rPr lang="de-DE" dirty="0"/>
              <a:t> </a:t>
            </a:r>
            <a:r>
              <a:rPr lang="de-DE" dirty="0" err="1"/>
              <a:t>Alpakka</a:t>
            </a:r>
            <a:r>
              <a:rPr lang="de-DE" dirty="0"/>
              <a:t> — </a:t>
            </a:r>
            <a:r>
              <a:rPr lang="de-DE" dirty="0" err="1"/>
              <a:t>это</a:t>
            </a:r>
            <a:r>
              <a:rPr lang="de-DE" dirty="0"/>
              <a:t> </a:t>
            </a:r>
            <a:r>
              <a:rPr lang="de-DE" dirty="0" err="1"/>
              <a:t>проект</a:t>
            </a:r>
            <a:r>
              <a:rPr lang="de-DE" dirty="0"/>
              <a:t> с </a:t>
            </a:r>
            <a:r>
              <a:rPr lang="de-DE" dirty="0" err="1"/>
              <a:t>открытым</a:t>
            </a:r>
            <a:r>
              <a:rPr lang="de-DE" dirty="0"/>
              <a:t> </a:t>
            </a:r>
            <a:r>
              <a:rPr lang="de-DE" dirty="0" err="1"/>
              <a:t>исходным</a:t>
            </a:r>
            <a:r>
              <a:rPr lang="de-DE" dirty="0"/>
              <a:t> </a:t>
            </a:r>
            <a:r>
              <a:rPr lang="de-DE" dirty="0" err="1"/>
              <a:t>кодом</a:t>
            </a:r>
            <a:r>
              <a:rPr lang="de-DE" dirty="0"/>
              <a:t> </a:t>
            </a:r>
            <a:r>
              <a:rPr lang="de-DE" dirty="0" err="1"/>
              <a:t>для</a:t>
            </a:r>
            <a:r>
              <a:rPr lang="de-DE" dirty="0"/>
              <a:t> </a:t>
            </a:r>
            <a:r>
              <a:rPr lang="de-DE" dirty="0" err="1"/>
              <a:t>реализации</a:t>
            </a:r>
            <a:r>
              <a:rPr lang="de-DE" dirty="0"/>
              <a:t> </a:t>
            </a:r>
            <a:r>
              <a:rPr lang="de-DE" dirty="0" err="1"/>
              <a:t>потоковых</a:t>
            </a:r>
            <a:r>
              <a:rPr lang="de-DE" dirty="0"/>
              <a:t> </a:t>
            </a:r>
            <a:r>
              <a:rPr lang="de-DE" dirty="0" err="1"/>
              <a:t>pipelines</a:t>
            </a:r>
            <a:r>
              <a:rPr lang="de-DE" dirty="0"/>
              <a:t> </a:t>
            </a:r>
            <a:r>
              <a:rPr lang="de-DE" dirty="0" err="1"/>
              <a:t>для</a:t>
            </a:r>
            <a:r>
              <a:rPr lang="de-DE" dirty="0"/>
              <a:t> Java и Scala. </a:t>
            </a:r>
            <a:r>
              <a:rPr lang="de-DE" dirty="0" err="1"/>
              <a:t>Он</a:t>
            </a:r>
            <a:r>
              <a:rPr lang="de-DE" dirty="0"/>
              <a:t> </a:t>
            </a:r>
            <a:r>
              <a:rPr lang="de-DE" dirty="0" err="1"/>
              <a:t>построен</a:t>
            </a:r>
            <a:r>
              <a:rPr lang="de-DE" dirty="0"/>
              <a:t> </a:t>
            </a:r>
            <a:r>
              <a:rPr lang="de-DE" dirty="0" err="1"/>
              <a:t>на</a:t>
            </a:r>
            <a:r>
              <a:rPr lang="de-DE" dirty="0"/>
              <a:t> </a:t>
            </a:r>
            <a:r>
              <a:rPr lang="de-DE" dirty="0" err="1"/>
              <a:t>основе</a:t>
            </a:r>
            <a:r>
              <a:rPr lang="de-DE" dirty="0"/>
              <a:t> </a:t>
            </a:r>
            <a:r>
              <a:rPr lang="de-DE" dirty="0" err="1"/>
              <a:t>Akka</a:t>
            </a:r>
            <a:r>
              <a:rPr lang="de-DE" dirty="0"/>
              <a:t> Streams и </a:t>
            </a:r>
            <a:r>
              <a:rPr lang="de-DE" dirty="0" err="1"/>
              <a:t>был</a:t>
            </a:r>
            <a:r>
              <a:rPr lang="de-DE" dirty="0"/>
              <a:t> </a:t>
            </a:r>
            <a:r>
              <a:rPr lang="de-DE" dirty="0" err="1"/>
              <a:t>разработан</a:t>
            </a:r>
            <a:r>
              <a:rPr lang="de-DE" dirty="0"/>
              <a:t> с </a:t>
            </a:r>
            <a:r>
              <a:rPr lang="de-DE" dirty="0" err="1"/>
              <a:t>нуля</a:t>
            </a:r>
            <a:r>
              <a:rPr lang="de-DE" dirty="0"/>
              <a:t> и </a:t>
            </a:r>
            <a:r>
              <a:rPr lang="de-DE" dirty="0" err="1"/>
              <a:t>имеет</a:t>
            </a:r>
            <a:r>
              <a:rPr lang="de-DE" dirty="0"/>
              <a:t> </a:t>
            </a:r>
            <a:r>
              <a:rPr lang="de-DE" dirty="0" err="1"/>
              <a:t>backpressure</a:t>
            </a:r>
            <a:r>
              <a:rPr lang="de-DE" dirty="0"/>
              <a:t> </a:t>
            </a:r>
            <a:r>
              <a:rPr lang="de-DE" dirty="0" err="1"/>
              <a:t>возможности</a:t>
            </a:r>
            <a:endParaRPr lang="ru-RU" dirty="0"/>
          </a:p>
          <a:p>
            <a:endParaRPr lang="ru-RU" dirty="0"/>
          </a:p>
          <a:p>
            <a:r>
              <a:rPr lang="ru-RU" dirty="0"/>
              <a:t>Реализовано большое количество коннекторов</a:t>
            </a:r>
          </a:p>
          <a:p>
            <a:r>
              <a:rPr lang="ru-RU" dirty="0"/>
              <a:t>Одно из них </a:t>
            </a:r>
            <a:r>
              <a:rPr lang="en-US" dirty="0"/>
              <a:t>Kafka</a:t>
            </a:r>
          </a:p>
          <a:p>
            <a:r>
              <a:rPr lang="de-DE" dirty="0">
                <a:hlinkClick r:id="rId3"/>
              </a:rPr>
              <a:t>https://doc.akka.io/docs/alpakka-kafka/current/</a:t>
            </a:r>
            <a:endParaRPr lang="de-DE" dirty="0"/>
          </a:p>
          <a:p>
            <a:r>
              <a:rPr lang="de-DE" dirty="0">
                <a:hlinkClick r:id="rId4"/>
              </a:rPr>
              <a:t>https://zio.dev/version-1.x/datatypes/stream/zstream/</a:t>
            </a:r>
            <a:endParaRPr lang="de-DE" dirty="0"/>
          </a:p>
          <a:p>
            <a:endParaRPr lang="ru-RU" dirty="0"/>
          </a:p>
          <a:p>
            <a:endParaRPr lang="ru-RU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987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BF852-A7D3-452B-87C3-17ADAC8FE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620A9-4D33-447A-AD2D-AA885DE92457}"/>
              </a:ext>
            </a:extLst>
          </p:cNvPr>
          <p:cNvSpPr txBox="1"/>
          <p:nvPr/>
        </p:nvSpPr>
        <p:spPr>
          <a:xfrm>
            <a:off x="2604174" y="2845398"/>
            <a:ext cx="6158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u="none" strike="noStrike" baseline="0" dirty="0">
                <a:solidFill>
                  <a:srgbClr val="FFFFFF"/>
                </a:solidFill>
                <a:latin typeface="Roboto-Bold"/>
              </a:rPr>
              <a:t>Live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912048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11201036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Итоги - тезисы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5C648-944F-1C6E-34DB-43D080E0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4" y="1243318"/>
            <a:ext cx="720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5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35EC1-11E0-478E-B1D7-519D97363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25013B-403C-4D01-A5ED-0746D1A5EDF9}"/>
              </a:ext>
            </a:extLst>
          </p:cNvPr>
          <p:cNvSpPr/>
          <p:nvPr/>
        </p:nvSpPr>
        <p:spPr>
          <a:xfrm>
            <a:off x="325437" y="240665"/>
            <a:ext cx="8407502" cy="89027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45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Остановка акторов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E338D-6BD0-16C1-9F9B-F18C25A41E1E}"/>
              </a:ext>
            </a:extLst>
          </p:cNvPr>
          <p:cNvSpPr/>
          <p:nvPr/>
        </p:nvSpPr>
        <p:spPr>
          <a:xfrm>
            <a:off x="6334392" y="3482981"/>
            <a:ext cx="4329414" cy="77023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ru-RU" sz="2400" b="1" dirty="0">
              <a:solidFill>
                <a:srgbClr val="40CDD0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DD4B1-C112-476C-9AC0-2E55F5B3E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8" y="1290166"/>
            <a:ext cx="10355120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900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B7960-CDC6-4813-884B-081BD3F8ABEB}"/>
              </a:ext>
            </a:extLst>
          </p:cNvPr>
          <p:cNvSpPr txBox="1"/>
          <p:nvPr/>
        </p:nvSpPr>
        <p:spPr>
          <a:xfrm>
            <a:off x="2457974" y="2680132"/>
            <a:ext cx="7370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u="none" strike="noStrike" baseline="0" dirty="0">
                <a:solidFill>
                  <a:srgbClr val="FFFFFF"/>
                </a:solidFill>
                <a:latin typeface="Roboto-Bold"/>
              </a:rPr>
              <a:t>TEST</a:t>
            </a:r>
            <a:endParaRPr lang="de-DE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DA439-0B49-4509-9B3F-EDD46F5CD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00E857-0CE3-4E4E-9C80-EEC13EA825F6}"/>
              </a:ext>
            </a:extLst>
          </p:cNvPr>
          <p:cNvSpPr txBox="1"/>
          <p:nvPr/>
        </p:nvSpPr>
        <p:spPr>
          <a:xfrm>
            <a:off x="180975" y="320159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300" b="1" i="0" u="none" strike="noStrike" baseline="0" dirty="0">
                <a:solidFill>
                  <a:srgbClr val="FFFFFF"/>
                </a:solidFill>
                <a:latin typeface="+mj-lt"/>
              </a:rPr>
              <a:t>Рефлексия</a:t>
            </a:r>
            <a:endParaRPr lang="de-DE" sz="33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ADDA28-82B4-4057-9E80-A83138893E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43574" y="2514600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F42D26-0563-4C83-88FB-8174C2C5F103}"/>
              </a:ext>
            </a:extLst>
          </p:cNvPr>
          <p:cNvSpPr/>
          <p:nvPr/>
        </p:nvSpPr>
        <p:spPr>
          <a:xfrm>
            <a:off x="1807099" y="3879451"/>
            <a:ext cx="650875" cy="1351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de-DE" sz="8000" dirty="0">
                <a:solidFill>
                  <a:srgbClr val="40CDD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?</a:t>
            </a:r>
            <a:endParaRPr lang="de-DE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54735-3E0C-4D26-AFE4-B376EE3B90F2}"/>
              </a:ext>
            </a:extLst>
          </p:cNvPr>
          <p:cNvSpPr/>
          <p:nvPr/>
        </p:nvSpPr>
        <p:spPr>
          <a:xfrm>
            <a:off x="2623185" y="2800985"/>
            <a:ext cx="6431280" cy="4749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Что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нового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узнали?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Напиши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чат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4060B1-D52B-4F44-8DE0-9A4E26E04772}"/>
              </a:ext>
            </a:extLst>
          </p:cNvPr>
          <p:cNvSpPr/>
          <p:nvPr/>
        </p:nvSpPr>
        <p:spPr>
          <a:xfrm>
            <a:off x="2623185" y="4317601"/>
            <a:ext cx="6136640" cy="4749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Достигли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ли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вы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цели</a:t>
            </a:r>
            <a:r>
              <a:rPr lang="ru-RU" sz="2400" spc="5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400">
                <a:solidFill>
                  <a:srgbClr val="3F3F3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вебинара?</a:t>
            </a:r>
            <a:endParaRPr lang="de-DE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42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841FB1-092D-4A22-AE89-44891BA1E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1D00D7-4D41-4074-8139-3FBFECB3C9B3}"/>
              </a:ext>
            </a:extLst>
          </p:cNvPr>
          <p:cNvSpPr txBox="1"/>
          <p:nvPr/>
        </p:nvSpPr>
        <p:spPr>
          <a:xfrm>
            <a:off x="2862263" y="2110472"/>
            <a:ext cx="616267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</a:rPr>
              <a:t>Заполните, пожалуйста,</a:t>
            </a:r>
          </a:p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</a:rPr>
              <a:t>опрос о занятии по ссылке в чате</a:t>
            </a:r>
            <a:endParaRPr lang="de-DE" sz="4500" dirty="0"/>
          </a:p>
        </p:txBody>
      </p:sp>
    </p:spTree>
    <p:extLst>
      <p:ext uri="{BB962C8B-B14F-4D97-AF65-F5344CB8AC3E}">
        <p14:creationId xmlns:p14="http://schemas.microsoft.com/office/powerpoint/2010/main" val="2985471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841FB1-092D-4A22-AE89-44891BA1E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1D00D7-4D41-4074-8139-3FBFECB3C9B3}"/>
              </a:ext>
            </a:extLst>
          </p:cNvPr>
          <p:cNvSpPr txBox="1"/>
          <p:nvPr/>
        </p:nvSpPr>
        <p:spPr>
          <a:xfrm>
            <a:off x="1085851" y="2388364"/>
            <a:ext cx="10506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  <a:latin typeface="Roboto-Regular"/>
              </a:rPr>
              <a:t>Спасибо за внимание!</a:t>
            </a:r>
          </a:p>
          <a:p>
            <a:pPr algn="ctr"/>
            <a:r>
              <a:rPr lang="ru-RU" sz="4500" b="0" i="0" u="none" strike="noStrike" baseline="0" dirty="0">
                <a:solidFill>
                  <a:srgbClr val="FFFFFF"/>
                </a:solidFill>
                <a:latin typeface="Roboto-Regular"/>
              </a:rPr>
              <a:t>Приходите на следующие вебинары</a:t>
            </a:r>
            <a:endParaRPr lang="de-DE" sz="4500" dirty="0"/>
          </a:p>
        </p:txBody>
      </p:sp>
    </p:spTree>
    <p:extLst>
      <p:ext uri="{BB962C8B-B14F-4D97-AF65-F5344CB8AC3E}">
        <p14:creationId xmlns:p14="http://schemas.microsoft.com/office/powerpoint/2010/main" val="282106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B0BC2E649F2C44482282C59DDDA9454" ma:contentTypeVersion="2" ma:contentTypeDescription="Ein neues Dokument erstellen." ma:contentTypeScope="" ma:versionID="c70ddfe4c3bc23b62021c1070b587bf9">
  <xsd:schema xmlns:xsd="http://www.w3.org/2001/XMLSchema" xmlns:xs="http://www.w3.org/2001/XMLSchema" xmlns:p="http://schemas.microsoft.com/office/2006/metadata/properties" xmlns:ns3="0cb1349b-4159-4f35-a4f5-859a8aff3356" targetNamespace="http://schemas.microsoft.com/office/2006/metadata/properties" ma:root="true" ma:fieldsID="32bfd9579da61a84111083067ffc1aff" ns3:_="">
    <xsd:import namespace="0cb1349b-4159-4f35-a4f5-859a8aff33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b1349b-4159-4f35-a4f5-859a8aff33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F815F8-B163-4C9D-A583-6FF696F94C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b1349b-4159-4f35-a4f5-859a8aff33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77DC07-AB80-44E7-8F99-2857C86B4F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F27544-B1F8-4D62-AF60-FCECDE9FE739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cb1349b-4159-4f35-a4f5-859a8aff335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Widescreen</PresentationFormat>
  <Paragraphs>130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Comic Sans MS</vt:lpstr>
      <vt:lpstr>Roboto-Bold</vt:lpstr>
      <vt:lpstr>Roboto-Regular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Shilin, Valentin</dc:creator>
  <cp:lastModifiedBy>Valentin Shilin</cp:lastModifiedBy>
  <cp:revision>255</cp:revision>
  <dcterms:created xsi:type="dcterms:W3CDTF">2022-07-14T07:54:11Z</dcterms:created>
  <dcterms:modified xsi:type="dcterms:W3CDTF">2023-06-03T20:20:58Z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0x0101005B0BC2E649F2C44482282C59DDDA9454</vt:lpwstr>
  </property>
</Properties>
</file>